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7" r:id="rId2"/>
    <p:sldId id="306" r:id="rId3"/>
    <p:sldId id="30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84" autoAdjust="0"/>
    <p:restoredTop sz="94660"/>
  </p:normalViewPr>
  <p:slideViewPr>
    <p:cSldViewPr>
      <p:cViewPr varScale="1">
        <p:scale>
          <a:sx n="81" d="100"/>
          <a:sy n="81" d="100"/>
        </p:scale>
        <p:origin x="2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승민 노" userId="a06aabb6e4f6efb7" providerId="LiveId" clId="{1C1408F9-E7D7-49FF-848B-F373F0D26E2B}"/>
    <pc:docChg chg="modSld">
      <pc:chgData name="승민 노" userId="a06aabb6e4f6efb7" providerId="LiveId" clId="{1C1408F9-E7D7-49FF-848B-F373F0D26E2B}" dt="2026-03-11T00:48:33.402" v="289" actId="20577"/>
      <pc:docMkLst>
        <pc:docMk/>
      </pc:docMkLst>
      <pc:sldChg chg="modSp mod">
        <pc:chgData name="승민 노" userId="a06aabb6e4f6efb7" providerId="LiveId" clId="{1C1408F9-E7D7-49FF-848B-F373F0D26E2B}" dt="2026-03-11T00:48:33.402" v="289" actId="20577"/>
        <pc:sldMkLst>
          <pc:docMk/>
          <pc:sldMk cId="3388052746" sldId="308"/>
        </pc:sldMkLst>
        <pc:spChg chg="mod">
          <ac:chgData name="승민 노" userId="a06aabb6e4f6efb7" providerId="LiveId" clId="{1C1408F9-E7D7-49FF-848B-F373F0D26E2B}" dt="2026-03-11T00:48:33.402" v="289" actId="20577"/>
          <ac:spMkLst>
            <pc:docMk/>
            <pc:sldMk cId="3388052746" sldId="308"/>
            <ac:spMk id="2" creationId="{5CABA35F-103A-ED43-2F7B-12503566424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016E7-3257-4943-BDB4-9DD0DB868BDF}" type="datetimeFigureOut">
              <a:rPr lang="ko-KR" altLang="en-US" smtClean="0"/>
              <a:t>2026-03-11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EC7DC-AA64-4143-A3FD-126B1D7842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6544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016E7-3257-4943-BDB4-9DD0DB868BDF}" type="datetimeFigureOut">
              <a:rPr lang="ko-KR" altLang="en-US" smtClean="0"/>
              <a:t>2026-03-11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EC7DC-AA64-4143-A3FD-126B1D7842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8074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016E7-3257-4943-BDB4-9DD0DB868BDF}" type="datetimeFigureOut">
              <a:rPr lang="ko-KR" altLang="en-US" smtClean="0"/>
              <a:t>2026-03-11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EC7DC-AA64-4143-A3FD-126B1D7842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1557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016E7-3257-4943-BDB4-9DD0DB868BDF}" type="datetimeFigureOut">
              <a:rPr lang="ko-KR" altLang="en-US" smtClean="0"/>
              <a:t>2026-03-11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EC7DC-AA64-4143-A3FD-126B1D7842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5437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016E7-3257-4943-BDB4-9DD0DB868BDF}" type="datetimeFigureOut">
              <a:rPr lang="ko-KR" altLang="en-US" smtClean="0"/>
              <a:t>2026-03-11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EC7DC-AA64-4143-A3FD-126B1D7842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2956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016E7-3257-4943-BDB4-9DD0DB868BDF}" type="datetimeFigureOut">
              <a:rPr lang="ko-KR" altLang="en-US" smtClean="0"/>
              <a:t>2026-03-11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EC7DC-AA64-4143-A3FD-126B1D7842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8178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016E7-3257-4943-BDB4-9DD0DB868BDF}" type="datetimeFigureOut">
              <a:rPr lang="ko-KR" altLang="en-US" smtClean="0"/>
              <a:t>2026-03-11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EC7DC-AA64-4143-A3FD-126B1D7842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9697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016E7-3257-4943-BDB4-9DD0DB868BDF}" type="datetimeFigureOut">
              <a:rPr lang="ko-KR" altLang="en-US" smtClean="0"/>
              <a:t>2026-03-11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EC7DC-AA64-4143-A3FD-126B1D7842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64600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016E7-3257-4943-BDB4-9DD0DB868BDF}" type="datetimeFigureOut">
              <a:rPr lang="ko-KR" altLang="en-US" smtClean="0"/>
              <a:t>2026-03-11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EC7DC-AA64-4143-A3FD-126B1D7842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02138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016E7-3257-4943-BDB4-9DD0DB868BDF}" type="datetimeFigureOut">
              <a:rPr lang="ko-KR" altLang="en-US" smtClean="0"/>
              <a:t>2026-03-11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EC7DC-AA64-4143-A3FD-126B1D7842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5378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016E7-3257-4943-BDB4-9DD0DB868BDF}" type="datetimeFigureOut">
              <a:rPr lang="ko-KR" altLang="en-US" smtClean="0"/>
              <a:t>2026-03-11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EC7DC-AA64-4143-A3FD-126B1D7842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64688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5016E7-3257-4943-BDB4-9DD0DB868BDF}" type="datetimeFigureOut">
              <a:rPr lang="ko-KR" altLang="en-US" smtClean="0"/>
              <a:t>2026-03-11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2EC7DC-AA64-4143-A3FD-126B1D7842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4066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C1B427-6DA0-7113-421F-C5F3BB55A4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AA32E1C0-B6E7-5CBD-583C-BF2A89FC5E42}"/>
              </a:ext>
            </a:extLst>
          </p:cNvPr>
          <p:cNvCxnSpPr/>
          <p:nvPr/>
        </p:nvCxnSpPr>
        <p:spPr>
          <a:xfrm>
            <a:off x="0" y="620688"/>
            <a:ext cx="9144000" cy="0"/>
          </a:xfrm>
          <a:prstGeom prst="line">
            <a:avLst/>
          </a:prstGeom>
          <a:ln w="34925" cmpd="dbl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37DD9CB2-ADF1-1CF7-1313-6DE54C8AE740}"/>
              </a:ext>
            </a:extLst>
          </p:cNvPr>
          <p:cNvSpPr txBox="1"/>
          <p:nvPr/>
        </p:nvSpPr>
        <p:spPr>
          <a:xfrm>
            <a:off x="287524" y="152636"/>
            <a:ext cx="6732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① </a:t>
            </a:r>
            <a:r>
              <a:rPr lang="ko-KR" altLang="en-US" sz="2000" b="1" dirty="0" err="1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과정명</a:t>
            </a:r>
            <a:r>
              <a:rPr lang="ko-KR" altLang="en-US" sz="2000" b="1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000" b="1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: “</a:t>
            </a:r>
            <a:r>
              <a:rPr lang="ko-KR" altLang="en-US" sz="2000" b="1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채용에서 퇴직까지</a:t>
            </a:r>
            <a:r>
              <a:rPr lang="en-US" altLang="ko-KR" sz="2000" b="1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”</a:t>
            </a:r>
            <a:r>
              <a:rPr lang="ko-KR" altLang="en-US" sz="2000" b="1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인사노무 마스터</a:t>
            </a:r>
            <a:endParaRPr lang="ko-KR" altLang="en-US" sz="20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6F9BDE3F-AC52-2080-2CF8-F2449B5A72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6453951"/>
              </p:ext>
            </p:extLst>
          </p:nvPr>
        </p:nvGraphicFramePr>
        <p:xfrm>
          <a:off x="305526" y="980728"/>
          <a:ext cx="8532948" cy="5608431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430415">
                  <a:extLst>
                    <a:ext uri="{9D8B030D-6E8A-4147-A177-3AD203B41FA5}">
                      <a16:colId xmlns:a16="http://schemas.microsoft.com/office/drawing/2014/main" val="1662096120"/>
                    </a:ext>
                  </a:extLst>
                </a:gridCol>
                <a:gridCol w="4106583">
                  <a:extLst>
                    <a:ext uri="{9D8B030D-6E8A-4147-A177-3AD203B41FA5}">
                      <a16:colId xmlns:a16="http://schemas.microsoft.com/office/drawing/2014/main" val="549678389"/>
                    </a:ext>
                  </a:extLst>
                </a:gridCol>
                <a:gridCol w="1207549">
                  <a:extLst>
                    <a:ext uri="{9D8B030D-6E8A-4147-A177-3AD203B41FA5}">
                      <a16:colId xmlns:a16="http://schemas.microsoft.com/office/drawing/2014/main" val="684416188"/>
                    </a:ext>
                  </a:extLst>
                </a:gridCol>
                <a:gridCol w="788401">
                  <a:extLst>
                    <a:ext uri="{9D8B030D-6E8A-4147-A177-3AD203B41FA5}">
                      <a16:colId xmlns:a16="http://schemas.microsoft.com/office/drawing/2014/main" val="3823318619"/>
                    </a:ext>
                  </a:extLst>
                </a:gridCol>
              </a:tblGrid>
              <a:tr h="246421"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00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구분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00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주요 내용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00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방법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00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시간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5323426"/>
                  </a:ext>
                </a:extLst>
              </a:tr>
              <a:tr h="1514427">
                <a:tc>
                  <a:txBody>
                    <a:bodyPr/>
                    <a:lstStyle/>
                    <a:p>
                      <a:pPr marL="185420" marR="0" indent="-185420" algn="just" fontAlgn="base" latinLnBrk="1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1. </a:t>
                      </a:r>
                      <a:r>
                        <a:rPr lang="ko-KR" altLang="en-US" sz="1100" b="1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근로기준법의 대상 및 적용범위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(1) </a:t>
                      </a:r>
                      <a:r>
                        <a:rPr lang="ko-KR" altLang="en-US" sz="1050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노동법의 법원</a:t>
                      </a:r>
                      <a:endParaRPr lang="ko-KR" altLang="en-US" sz="1050" kern="0" dirty="0">
                        <a:solidFill>
                          <a:srgbClr val="000000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(2) </a:t>
                      </a:r>
                      <a:r>
                        <a:rPr lang="ko-KR" altLang="en-US" sz="1050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근로기준법상 근로자와 사용자</a:t>
                      </a:r>
                      <a:endParaRPr lang="ko-KR" altLang="en-US" sz="1050" kern="0" dirty="0">
                        <a:solidFill>
                          <a:srgbClr val="000000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(3) </a:t>
                      </a:r>
                      <a:r>
                        <a:rPr lang="ko-KR" altLang="en-US" sz="1050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근로기준법의 적용범위</a:t>
                      </a:r>
                      <a:endParaRPr lang="ko-KR" altLang="en-US" sz="1050" kern="0" dirty="0">
                        <a:solidFill>
                          <a:srgbClr val="000000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marL="208280" marR="0" indent="-208280" algn="just" fontAlgn="base" latinLnBrk="1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(4) </a:t>
                      </a:r>
                      <a:r>
                        <a:rPr lang="ko-KR" altLang="en-US" sz="1000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채용 관련 기준과 절차</a:t>
                      </a:r>
                    </a:p>
                  </a:txBody>
                  <a:tcPr marL="64770" marR="64770" marT="17907" marB="17907" anchor="ctr"/>
                </a:tc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사례 중심</a:t>
                      </a:r>
                      <a:r>
                        <a:rPr lang="ko-KR" altLang="en-US" sz="90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 </a:t>
                      </a:r>
                      <a:r>
                        <a:rPr lang="ko-KR" altLang="en-US" sz="90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강의</a:t>
                      </a:r>
                      <a:endParaRPr lang="en-US" altLang="ko-KR" sz="90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질의</a:t>
                      </a:r>
                      <a:r>
                        <a:rPr lang="en-US" altLang="ko-KR" sz="90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/</a:t>
                      </a:r>
                      <a:r>
                        <a:rPr lang="ko-KR" altLang="en-US" sz="90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응답</a:t>
                      </a:r>
                      <a:endParaRPr lang="en-US" altLang="ko-KR" sz="90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en-US" altLang="ko-KR" sz="90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0.5</a:t>
                      </a:r>
                      <a:endParaRPr lang="ko-KR" altLang="en-US" sz="90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60237072"/>
                  </a:ext>
                </a:extLst>
              </a:tr>
              <a:tr h="1514427">
                <a:tc>
                  <a:txBody>
                    <a:bodyPr/>
                    <a:lstStyle/>
                    <a:p>
                      <a:pPr marL="185420" marR="0" indent="-185420" algn="just" fontAlgn="base" latinLnBrk="1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2. </a:t>
                      </a:r>
                      <a:r>
                        <a:rPr lang="ko-KR" altLang="en-US" sz="1100" b="1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근로계약서의 체결 및 임금명세서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(1) </a:t>
                      </a:r>
                      <a:r>
                        <a:rPr lang="ko-KR" altLang="en-US" sz="1000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근로계약 체결 시 근로조건의 명시 및 교부 의무</a:t>
                      </a:r>
                    </a:p>
                    <a:p>
                      <a:pPr marL="208280" marR="0" indent="-208280" algn="just" fontAlgn="base" latinLnBrk="1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(2) </a:t>
                      </a:r>
                      <a:r>
                        <a:rPr lang="ko-KR" altLang="en-US" sz="1000" kern="0" spc="-30" dirty="0" err="1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채용내정</a:t>
                      </a:r>
                      <a:r>
                        <a:rPr lang="en-US" altLang="ko-KR" sz="1000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·</a:t>
                      </a:r>
                      <a:r>
                        <a:rPr lang="ko-KR" altLang="en-US" sz="1000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시용</a:t>
                      </a:r>
                      <a:r>
                        <a:rPr lang="en-US" altLang="ko-KR" sz="1000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·</a:t>
                      </a:r>
                      <a:r>
                        <a:rPr lang="ko-KR" altLang="en-US" sz="1000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수습 </a:t>
                      </a:r>
                      <a:r>
                        <a:rPr lang="ko-KR" altLang="en-US" sz="1000" kern="0" spc="-30" dirty="0" err="1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근로관계</a:t>
                      </a:r>
                      <a:endParaRPr lang="ko-KR" altLang="en-US" sz="1000" kern="0" spc="-30" dirty="0">
                        <a:solidFill>
                          <a:srgbClr val="000000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marL="208280" marR="0" indent="-208280" algn="just" fontAlgn="base" latinLnBrk="1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(3) </a:t>
                      </a:r>
                      <a:r>
                        <a:rPr lang="ko-KR" altLang="en-US" sz="1000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기간제 및 단시간 근로계약</a:t>
                      </a:r>
                    </a:p>
                    <a:p>
                      <a:pPr marL="208280" marR="0" indent="-208280" algn="just" fontAlgn="base" latinLnBrk="1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(4) </a:t>
                      </a:r>
                      <a:r>
                        <a:rPr lang="ko-KR" altLang="en-US" sz="1000" kern="0" spc="-30" dirty="0" err="1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임금명세서</a:t>
                      </a:r>
                      <a:r>
                        <a:rPr lang="ko-KR" altLang="en-US" sz="1000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 </a:t>
                      </a:r>
                      <a:r>
                        <a:rPr lang="ko-KR" altLang="en-US" sz="1000" kern="0" spc="-30" dirty="0" err="1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교부의무</a:t>
                      </a:r>
                      <a:endParaRPr lang="ko-KR" altLang="en-US" sz="1000" kern="0" spc="-30" dirty="0">
                        <a:solidFill>
                          <a:srgbClr val="000000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endParaRPr lang="ko-KR" altLang="en-US" sz="90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latin typeface="ONE 모바일고딕 OTF Regular" panose="00000500000000000000" pitchFamily="50" charset="-127"/>
                        <a:ea typeface="ONE 모바일고딕 OTF Regular" panose="00000500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en-US" altLang="ko-KR" sz="90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1.0</a:t>
                      </a:r>
                      <a:endParaRPr lang="ko-KR" altLang="en-US" sz="90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5552148"/>
                  </a:ext>
                </a:extLst>
              </a:tr>
              <a:tr h="1514427">
                <a:tc>
                  <a:txBody>
                    <a:bodyPr/>
                    <a:lstStyle/>
                    <a:p>
                      <a:pPr marL="185420" marR="0" indent="-185420" algn="just" fontAlgn="base" latinLnBrk="1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3. </a:t>
                      </a:r>
                      <a:r>
                        <a:rPr lang="ko-KR" altLang="en-US" sz="1100" b="1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임금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-30" dirty="0"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(1) </a:t>
                      </a:r>
                      <a:r>
                        <a:rPr lang="ko-KR" altLang="en-US" sz="1000" kern="0" spc="-30" dirty="0"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임금의 개념</a:t>
                      </a:r>
                    </a:p>
                    <a:p>
                      <a:pPr marL="0" marR="0" indent="0" algn="just" fontAlgn="base" latinLnBrk="1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-30" dirty="0"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(2) </a:t>
                      </a:r>
                      <a:r>
                        <a:rPr lang="ko-KR" altLang="en-US" sz="1000" kern="0" spc="-30" dirty="0"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통상임금과 평균임금</a:t>
                      </a:r>
                    </a:p>
                    <a:p>
                      <a:pPr marL="0" marR="0" indent="0" algn="just" fontAlgn="base" latinLnBrk="1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-30" dirty="0"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(3) </a:t>
                      </a:r>
                      <a:r>
                        <a:rPr lang="ko-KR" altLang="en-US" sz="1000" kern="0" spc="-30" dirty="0"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최저임금</a:t>
                      </a:r>
                    </a:p>
                    <a:p>
                      <a:pPr marL="0" marR="0" indent="0" algn="just" fontAlgn="base" latinLnBrk="1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-30" dirty="0"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(4) </a:t>
                      </a:r>
                      <a:r>
                        <a:rPr lang="ko-KR" altLang="en-US" sz="1000" kern="0" spc="-30" dirty="0"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퇴직금</a:t>
                      </a:r>
                    </a:p>
                    <a:p>
                      <a:pPr marL="0" marR="0" indent="0" algn="just" fontAlgn="base" latinLnBrk="1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-30" dirty="0"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(5) </a:t>
                      </a:r>
                      <a:r>
                        <a:rPr lang="ko-KR" altLang="en-US" sz="1000" kern="0" spc="-30" dirty="0"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임금지급 방법 및 임금체불 책임</a:t>
                      </a: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endParaRPr lang="ko-KR" altLang="en-US" sz="90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latin typeface="ONE 모바일고딕 OTF Regular" panose="00000500000000000000" pitchFamily="50" charset="-127"/>
                        <a:ea typeface="ONE 모바일고딕 OTF Regular" panose="00000500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en-US" altLang="ko-KR" sz="90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1.0</a:t>
                      </a:r>
                      <a:endParaRPr lang="ko-KR" altLang="en-US" sz="90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6630292"/>
                  </a:ext>
                </a:extLst>
              </a:tr>
              <a:tr h="740631">
                <a:tc>
                  <a:txBody>
                    <a:bodyPr/>
                    <a:lstStyle/>
                    <a:p>
                      <a:pPr marL="185420" marR="0" indent="-185420" algn="just" fontAlgn="base" latinLnBrk="1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4. </a:t>
                      </a:r>
                      <a:r>
                        <a:rPr lang="ko-KR" altLang="en-US" sz="1100" b="1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취업규칙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-30" dirty="0"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(1) </a:t>
                      </a:r>
                      <a:r>
                        <a:rPr lang="ko-KR" altLang="en-US" sz="1000" kern="0" spc="-30" dirty="0"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취업규칙의 작성과 신고</a:t>
                      </a:r>
                    </a:p>
                    <a:p>
                      <a:pPr marL="208280" marR="0" indent="-208280" algn="just" fontAlgn="base" latinLnBrk="1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-30" dirty="0"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(2) </a:t>
                      </a:r>
                      <a:r>
                        <a:rPr lang="ko-KR" altLang="en-US" sz="1000" kern="0" spc="-30" dirty="0"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취업규칙의 불이익 변경</a:t>
                      </a:r>
                    </a:p>
                    <a:p>
                      <a:pPr marL="208280" marR="0" indent="-208280" algn="just" fontAlgn="base" latinLnBrk="1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-30" dirty="0"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(3) </a:t>
                      </a:r>
                      <a:r>
                        <a:rPr lang="ko-KR" altLang="en-US" sz="1000" kern="0" spc="-30" dirty="0"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임금피크제의 유효성</a:t>
                      </a: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endParaRPr lang="ko-KR" altLang="en-US" sz="90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latin typeface="ONE 모바일고딕 OTF Regular" panose="00000500000000000000" pitchFamily="50" charset="-127"/>
                        <a:ea typeface="ONE 모바일고딕 OTF Regular" panose="00000500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en-US" altLang="ko-KR" sz="90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0.5</a:t>
                      </a:r>
                      <a:endParaRPr lang="ko-KR" altLang="en-US" sz="90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544289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3276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1C2CBB-51C0-3540-C601-C34557DC51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C10B6EBB-2A07-BB67-969B-3FF8089DDD40}"/>
              </a:ext>
            </a:extLst>
          </p:cNvPr>
          <p:cNvCxnSpPr/>
          <p:nvPr/>
        </p:nvCxnSpPr>
        <p:spPr>
          <a:xfrm>
            <a:off x="0" y="620688"/>
            <a:ext cx="9144000" cy="0"/>
          </a:xfrm>
          <a:prstGeom prst="line">
            <a:avLst/>
          </a:prstGeom>
          <a:ln w="34925" cmpd="dbl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FAD283C6-CC89-E2E8-41FB-3EB7DE8933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4526604"/>
              </p:ext>
            </p:extLst>
          </p:nvPr>
        </p:nvGraphicFramePr>
        <p:xfrm>
          <a:off x="305526" y="972605"/>
          <a:ext cx="8532948" cy="5719242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411822">
                  <a:extLst>
                    <a:ext uri="{9D8B030D-6E8A-4147-A177-3AD203B41FA5}">
                      <a16:colId xmlns:a16="http://schemas.microsoft.com/office/drawing/2014/main" val="1662096120"/>
                    </a:ext>
                  </a:extLst>
                </a:gridCol>
                <a:gridCol w="4125176">
                  <a:extLst>
                    <a:ext uri="{9D8B030D-6E8A-4147-A177-3AD203B41FA5}">
                      <a16:colId xmlns:a16="http://schemas.microsoft.com/office/drawing/2014/main" val="549678389"/>
                    </a:ext>
                  </a:extLst>
                </a:gridCol>
                <a:gridCol w="1207549">
                  <a:extLst>
                    <a:ext uri="{9D8B030D-6E8A-4147-A177-3AD203B41FA5}">
                      <a16:colId xmlns:a16="http://schemas.microsoft.com/office/drawing/2014/main" val="684416188"/>
                    </a:ext>
                  </a:extLst>
                </a:gridCol>
                <a:gridCol w="788401">
                  <a:extLst>
                    <a:ext uri="{9D8B030D-6E8A-4147-A177-3AD203B41FA5}">
                      <a16:colId xmlns:a16="http://schemas.microsoft.com/office/drawing/2014/main" val="3823318619"/>
                    </a:ext>
                  </a:extLst>
                </a:gridCol>
              </a:tblGrid>
              <a:tr h="308298"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00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구분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00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주요 내용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00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방법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00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시간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5323426"/>
                  </a:ext>
                </a:extLst>
              </a:tr>
              <a:tr h="1458864">
                <a:tc>
                  <a:txBody>
                    <a:bodyPr/>
                    <a:lstStyle/>
                    <a:p>
                      <a:pPr marL="185420" marR="0" indent="-185420" algn="just" fontAlgn="base" latinLnBrk="1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5. </a:t>
                      </a:r>
                      <a:r>
                        <a:rPr lang="ko-KR" altLang="en-US" sz="1100" b="1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근로시간 및 휴게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(1) </a:t>
                      </a:r>
                      <a:r>
                        <a:rPr lang="ko-KR" altLang="en-US" sz="1050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근로시간 개념 및 해당 여부</a:t>
                      </a:r>
                      <a:endParaRPr lang="ko-KR" altLang="en-US" sz="1050" kern="0" dirty="0">
                        <a:solidFill>
                          <a:srgbClr val="000000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marL="210820" marR="0" indent="-210820" algn="just" fontAlgn="base" latinLnBrk="1">
                        <a:lnSpc>
                          <a:spcPct val="1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(2) </a:t>
                      </a:r>
                      <a:r>
                        <a:rPr lang="ko-KR" altLang="en-US" sz="1050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연장</a:t>
                      </a:r>
                      <a:r>
                        <a:rPr lang="en-US" altLang="ko-KR" sz="1050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·</a:t>
                      </a:r>
                      <a:r>
                        <a:rPr lang="ko-KR" altLang="en-US" sz="1050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야간</a:t>
                      </a:r>
                      <a:r>
                        <a:rPr lang="en-US" altLang="ko-KR" sz="1050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·</a:t>
                      </a:r>
                      <a:r>
                        <a:rPr lang="ko-KR" altLang="en-US" sz="1050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휴일근로와 가산임금제</a:t>
                      </a:r>
                      <a:endParaRPr lang="ko-KR" altLang="en-US" sz="1050" kern="0" dirty="0">
                        <a:solidFill>
                          <a:srgbClr val="000000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marL="210820" marR="0" indent="-210820" algn="just" fontAlgn="base" latinLnBrk="1">
                        <a:lnSpc>
                          <a:spcPct val="1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(3) </a:t>
                      </a:r>
                      <a:r>
                        <a:rPr lang="ko-KR" altLang="en-US" sz="1050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휴게시간</a:t>
                      </a:r>
                      <a:endParaRPr lang="ko-KR" altLang="en-US" sz="1050" kern="0" dirty="0">
                        <a:solidFill>
                          <a:srgbClr val="000000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marL="210820" marR="0" indent="-210820" algn="just" fontAlgn="base" latinLnBrk="1">
                        <a:lnSpc>
                          <a:spcPct val="1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(4) </a:t>
                      </a:r>
                      <a:r>
                        <a:rPr lang="ko-KR" altLang="en-US" sz="1050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근로시간 유연화 제도</a:t>
                      </a:r>
                      <a:endParaRPr lang="ko-KR" altLang="en-US" sz="1050" kern="0" dirty="0">
                        <a:solidFill>
                          <a:srgbClr val="000000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marL="210820" marR="0" indent="-210820" algn="just" fontAlgn="base" latinLnBrk="1">
                        <a:lnSpc>
                          <a:spcPct val="1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(5) </a:t>
                      </a:r>
                      <a:r>
                        <a:rPr lang="ko-KR" altLang="en-US" sz="1050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근로시간 특례제도 및 적용제외</a:t>
                      </a:r>
                      <a:endParaRPr lang="ko-KR" altLang="en-US" sz="1050" kern="0" dirty="0">
                        <a:solidFill>
                          <a:srgbClr val="000000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64770" marR="64770" marT="17907" marB="17907" anchor="ctr"/>
                </a:tc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사례 중심</a:t>
                      </a:r>
                      <a:r>
                        <a:rPr lang="ko-KR" altLang="en-US" sz="90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 </a:t>
                      </a:r>
                      <a:r>
                        <a:rPr lang="ko-KR" altLang="en-US" sz="90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강의</a:t>
                      </a:r>
                      <a:endParaRPr lang="en-US" altLang="ko-KR" sz="90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질의</a:t>
                      </a:r>
                      <a:r>
                        <a:rPr lang="en-US" altLang="ko-KR" sz="90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/</a:t>
                      </a:r>
                      <a:r>
                        <a:rPr lang="ko-KR" altLang="en-US" sz="90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응답</a:t>
                      </a:r>
                      <a:endParaRPr lang="en-US" altLang="ko-KR" sz="90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en-US" altLang="ko-KR" sz="90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1.0</a:t>
                      </a:r>
                      <a:endParaRPr lang="ko-KR" altLang="en-US" sz="90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60237072"/>
                  </a:ext>
                </a:extLst>
              </a:tr>
              <a:tr h="1458864">
                <a:tc>
                  <a:txBody>
                    <a:bodyPr/>
                    <a:lstStyle/>
                    <a:p>
                      <a:pPr marL="185420" marR="0" indent="-185420" algn="just" fontAlgn="base" latinLnBrk="1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6. </a:t>
                      </a:r>
                      <a:r>
                        <a:rPr lang="ko-KR" altLang="en-US" sz="1100" b="1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휴일 및 휴가제도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(1) </a:t>
                      </a:r>
                      <a:r>
                        <a:rPr lang="ko-KR" altLang="en-US" sz="1000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휴일 및 휴가의 개념</a:t>
                      </a:r>
                    </a:p>
                    <a:p>
                      <a:pPr marL="0" marR="0" indent="0" algn="just" fontAlgn="base" latinLnBrk="1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(2) </a:t>
                      </a:r>
                      <a:r>
                        <a:rPr lang="ko-KR" altLang="en-US" sz="1000" kern="0" spc="-30" dirty="0" err="1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주휴일과</a:t>
                      </a:r>
                      <a:r>
                        <a:rPr lang="ko-KR" altLang="en-US" sz="1000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 공휴일</a:t>
                      </a:r>
                    </a:p>
                    <a:p>
                      <a:pPr marL="0" marR="0" indent="0" algn="just" fontAlgn="base" latinLnBrk="1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(3) </a:t>
                      </a:r>
                      <a:r>
                        <a:rPr lang="ko-KR" altLang="en-US" sz="1000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연차휴가 관련 사항</a:t>
                      </a: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endParaRPr lang="ko-KR" altLang="en-US" sz="90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latin typeface="ONE 모바일고딕 OTF Regular" panose="00000500000000000000" pitchFamily="50" charset="-127"/>
                        <a:ea typeface="ONE 모바일고딕 OTF Regular" panose="00000500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en-US" altLang="ko-KR" sz="90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0.5</a:t>
                      </a:r>
                      <a:endParaRPr lang="ko-KR" altLang="en-US" sz="90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5552148"/>
                  </a:ext>
                </a:extLst>
              </a:tr>
              <a:tr h="1458864">
                <a:tc>
                  <a:txBody>
                    <a:bodyPr/>
                    <a:lstStyle/>
                    <a:p>
                      <a:pPr marL="185420" marR="0" indent="-185420" algn="just" fontAlgn="base" latinLnBrk="1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7. </a:t>
                      </a:r>
                      <a:r>
                        <a:rPr lang="ko-KR" altLang="en-US" sz="1100" b="1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징계 및 해고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-30" dirty="0"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(1) </a:t>
                      </a:r>
                      <a:r>
                        <a:rPr lang="ko-KR" altLang="en-US" sz="1000" kern="0" spc="-30" dirty="0"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징계의 개념</a:t>
                      </a:r>
                    </a:p>
                    <a:p>
                      <a:pPr marL="0" marR="0" indent="0" algn="just" fontAlgn="base" latinLnBrk="1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-30" dirty="0"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(2) </a:t>
                      </a:r>
                      <a:r>
                        <a:rPr lang="ko-KR" altLang="en-US" sz="1000" kern="0" spc="-30" dirty="0"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징계의 종류와 사유</a:t>
                      </a:r>
                    </a:p>
                    <a:p>
                      <a:pPr marL="0" marR="0" indent="0" algn="just" fontAlgn="base" latinLnBrk="1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-30" dirty="0"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(3) </a:t>
                      </a:r>
                      <a:r>
                        <a:rPr lang="ko-KR" altLang="en-US" sz="1000" kern="0" spc="-30" dirty="0"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대기발령</a:t>
                      </a:r>
                      <a:r>
                        <a:rPr lang="en-US" altLang="ko-KR" sz="1000" kern="0" spc="-30" dirty="0"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, </a:t>
                      </a:r>
                      <a:r>
                        <a:rPr lang="ko-KR" altLang="en-US" sz="1000" kern="0" spc="-30" dirty="0"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당연퇴직 및 직권면직</a:t>
                      </a:r>
                    </a:p>
                    <a:p>
                      <a:pPr marL="0" marR="0" indent="0" algn="just" fontAlgn="base" latinLnBrk="1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-30" dirty="0"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(4) </a:t>
                      </a:r>
                      <a:r>
                        <a:rPr lang="ko-KR" altLang="en-US" sz="1000" kern="0" spc="-30" dirty="0"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해고의 유형과 사유</a:t>
                      </a:r>
                    </a:p>
                    <a:p>
                      <a:pPr marL="0" marR="0" indent="0" algn="just" fontAlgn="base" latinLnBrk="1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-30" dirty="0"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(5) </a:t>
                      </a:r>
                      <a:r>
                        <a:rPr lang="ko-KR" altLang="en-US" sz="1000" kern="0" spc="-30" dirty="0" err="1"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해고절차와</a:t>
                      </a:r>
                      <a:r>
                        <a:rPr lang="ko-KR" altLang="en-US" sz="1000" kern="0" spc="-30" dirty="0"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 구제</a:t>
                      </a: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endParaRPr lang="ko-KR" altLang="en-US" sz="90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latin typeface="ONE 모바일고딕 OTF Regular" panose="00000500000000000000" pitchFamily="50" charset="-127"/>
                        <a:ea typeface="ONE 모바일고딕 OTF Regular" panose="00000500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0.5</a:t>
                      </a:r>
                      <a:endParaRPr lang="ko-KR" altLang="en-US" sz="90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6630292"/>
                  </a:ext>
                </a:extLst>
              </a:tr>
              <a:tr h="1003743">
                <a:tc>
                  <a:txBody>
                    <a:bodyPr/>
                    <a:lstStyle/>
                    <a:p>
                      <a:pPr marL="185420" marR="0" indent="-185420" algn="just" fontAlgn="base" latinLnBrk="1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8. </a:t>
                      </a:r>
                      <a:r>
                        <a:rPr lang="ko-KR" altLang="en-US" sz="1100" b="1" kern="0" spc="-30" dirty="0">
                          <a:solidFill>
                            <a:srgbClr val="000000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직장 내 괴롭힘 및 성희롱의 예방</a:t>
                      </a: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-30" dirty="0"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(1) </a:t>
                      </a:r>
                      <a:r>
                        <a:rPr lang="ko-KR" altLang="en-US" sz="1000" kern="0" spc="-30" dirty="0"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직장 내 괴롭힘의 유형</a:t>
                      </a:r>
                    </a:p>
                    <a:p>
                      <a:pPr marL="0" marR="0" indent="0" algn="just" fontAlgn="base" latinLnBrk="1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-30" dirty="0"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(2) </a:t>
                      </a:r>
                      <a:r>
                        <a:rPr lang="ko-KR" altLang="en-US" sz="1000" kern="0" spc="-30" dirty="0"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직장 내 괴롭힘 행위의 특징</a:t>
                      </a:r>
                    </a:p>
                    <a:p>
                      <a:pPr marL="0" marR="0" indent="0" algn="just" fontAlgn="base" latinLnBrk="1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-30" dirty="0"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(3) </a:t>
                      </a:r>
                      <a:r>
                        <a:rPr lang="ko-KR" altLang="en-US" sz="1000" kern="0" spc="-30" dirty="0"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직장 내 괴롭힘 금지에 관한 근로기준법 등의 주요내용</a:t>
                      </a:r>
                    </a:p>
                    <a:p>
                      <a:pPr marL="0" marR="0" indent="0" algn="just" fontAlgn="base" latinLnBrk="1">
                        <a:lnSpc>
                          <a:spcPct val="17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-30" dirty="0"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(4) </a:t>
                      </a:r>
                      <a:r>
                        <a:rPr lang="ko-KR" altLang="en-US" sz="1000" kern="0" spc="-30" dirty="0"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고용상 성차별 및 직장 내 성희롱 </a:t>
                      </a:r>
                      <a:r>
                        <a:rPr lang="ko-KR" altLang="en-US" sz="1000" kern="0" spc="-30" dirty="0" err="1">
                          <a:solidFill>
                            <a:schemeClr val="tx1"/>
                          </a:solidFill>
                          <a:effectLst/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시정제도</a:t>
                      </a:r>
                      <a:endParaRPr lang="ko-KR" altLang="en-US" sz="1000" kern="0" spc="-30" dirty="0">
                        <a:solidFill>
                          <a:schemeClr val="tx1"/>
                        </a:solidFill>
                        <a:effectLst/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marL="64770" marR="64770" marT="17907" marB="17907" anchor="ctr"/>
                </a:tc>
                <a:tc vMerge="1"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endParaRPr lang="ko-KR" altLang="en-US" sz="90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latin typeface="ONE 모바일고딕 OTF Regular" panose="00000500000000000000" pitchFamily="50" charset="-127"/>
                        <a:ea typeface="ONE 모바일고딕 OTF Regular" panose="00000500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en-US" altLang="ko-KR" sz="90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latin typeface="함초롬돋움" panose="020B0604000101010101" pitchFamily="50" charset="-127"/>
                          <a:ea typeface="함초롬돋움" panose="020B0604000101010101" pitchFamily="50" charset="-127"/>
                          <a:cs typeface="함초롬돋움" panose="020B0604000101010101" pitchFamily="50" charset="-127"/>
                        </a:rPr>
                        <a:t>1.0</a:t>
                      </a:r>
                      <a:endParaRPr lang="ko-KR" altLang="en-US" sz="90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latin typeface="함초롬돋움" panose="020B0604000101010101" pitchFamily="50" charset="-127"/>
                        <a:ea typeface="함초롬돋움" panose="020B0604000101010101" pitchFamily="50" charset="-127"/>
                        <a:cs typeface="함초롬돋움" panose="020B0604000101010101" pitchFamily="50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54428948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85574E20-7066-42CC-7821-CE6998398417}"/>
              </a:ext>
            </a:extLst>
          </p:cNvPr>
          <p:cNvSpPr txBox="1"/>
          <p:nvPr/>
        </p:nvSpPr>
        <p:spPr>
          <a:xfrm>
            <a:off x="287524" y="152636"/>
            <a:ext cx="6732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① </a:t>
            </a:r>
            <a:r>
              <a:rPr lang="ko-KR" altLang="en-US" sz="2000" b="1" dirty="0" err="1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과정명</a:t>
            </a:r>
            <a:r>
              <a:rPr lang="ko-KR" altLang="en-US" sz="2000" b="1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2000" b="1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: “</a:t>
            </a:r>
            <a:r>
              <a:rPr lang="ko-KR" altLang="en-US" sz="2000" b="1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채용에서 퇴직까지</a:t>
            </a:r>
            <a:r>
              <a:rPr lang="en-US" altLang="ko-KR" sz="2000" b="1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”</a:t>
            </a:r>
            <a:r>
              <a:rPr lang="ko-KR" altLang="en-US" sz="2000" b="1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인사노무 마스터 </a:t>
            </a:r>
            <a:endParaRPr lang="ko-KR" altLang="en-US" sz="20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28024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E6CCCE-FA98-017E-6A09-EEE9E53587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9D44641E-1DE2-EB0D-EFA7-A800EDC4B2C4}"/>
              </a:ext>
            </a:extLst>
          </p:cNvPr>
          <p:cNvCxnSpPr/>
          <p:nvPr/>
        </p:nvCxnSpPr>
        <p:spPr>
          <a:xfrm>
            <a:off x="0" y="620688"/>
            <a:ext cx="9144000" cy="0"/>
          </a:xfrm>
          <a:prstGeom prst="line">
            <a:avLst/>
          </a:prstGeom>
          <a:ln w="34925" cmpd="dbl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77135C06-FCE4-EEA8-1E84-8BC20A214C94}"/>
              </a:ext>
            </a:extLst>
          </p:cNvPr>
          <p:cNvSpPr txBox="1"/>
          <p:nvPr/>
        </p:nvSpPr>
        <p:spPr>
          <a:xfrm>
            <a:off x="287524" y="152636"/>
            <a:ext cx="65167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강사 소개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ABA35F-103A-ED43-2F7B-125035664240}"/>
              </a:ext>
            </a:extLst>
          </p:cNvPr>
          <p:cNvSpPr txBox="1"/>
          <p:nvPr/>
        </p:nvSpPr>
        <p:spPr>
          <a:xfrm>
            <a:off x="2807804" y="1304764"/>
            <a:ext cx="6192688" cy="31057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171450" indent="-1714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050"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itchFamily="50" charset="-127"/>
                <a:ea typeface="나눔바른고딕" pitchFamily="50" charset="-127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fontAlgn="base" latinLnBrk="1"/>
            <a:r>
              <a:rPr lang="ko-KR" altLang="en-US" sz="11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노무법인 </a:t>
            </a:r>
            <a:r>
              <a:rPr lang="en-US" altLang="ko-KR" sz="11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KS </a:t>
            </a:r>
            <a:r>
              <a:rPr lang="ko-KR" altLang="en-US" sz="11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대표</a:t>
            </a:r>
            <a:r>
              <a:rPr lang="en-US" altLang="ko-KR" sz="11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/</a:t>
            </a:r>
            <a:r>
              <a:rPr lang="ko-KR" altLang="en-US" sz="11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공인노무사</a:t>
            </a:r>
            <a:endParaRPr lang="en-US" altLang="ko-KR" sz="1100" dirty="0">
              <a:solidFill>
                <a:schemeClr val="tx1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lvl="0" fontAlgn="base" latinLnBrk="1"/>
            <a:r>
              <a:rPr lang="ko-KR" altLang="en-US" sz="11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고려대학교 법학 박사</a:t>
            </a:r>
            <a:r>
              <a:rPr lang="en-US" altLang="ko-KR" sz="11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11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노동법 전공</a:t>
            </a:r>
            <a:r>
              <a:rPr lang="en-US" altLang="ko-KR" sz="11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)</a:t>
            </a:r>
            <a:endParaRPr lang="ko-KR" altLang="en-US" sz="1100" dirty="0">
              <a:solidFill>
                <a:schemeClr val="tx1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lvl="0" fontAlgn="base" latinLnBrk="1"/>
            <a:r>
              <a:rPr lang="ko-KR" altLang="en-US" sz="11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강남대학교 겸임교수</a:t>
            </a:r>
          </a:p>
          <a:p>
            <a:pPr lvl="0" fontAlgn="base" latinLnBrk="1"/>
            <a:r>
              <a:rPr lang="ko-KR" altLang="en-US" sz="11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노사발전재단 노사상생교육 강사</a:t>
            </a:r>
          </a:p>
          <a:p>
            <a:pPr lvl="0" fontAlgn="base" latinLnBrk="1"/>
            <a:r>
              <a:rPr lang="ko-KR" altLang="en-US" sz="11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한국고용노동교육원 노동법 교재 개발 및 강의</a:t>
            </a:r>
          </a:p>
          <a:p>
            <a:pPr lvl="0" fontAlgn="base" latinLnBrk="1"/>
            <a:r>
              <a:rPr lang="ko-KR" altLang="en-US" sz="11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한국표준협회 노동법</a:t>
            </a:r>
            <a:r>
              <a:rPr lang="en-US" altLang="ko-KR" sz="11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/</a:t>
            </a:r>
            <a:r>
              <a:rPr lang="ko-KR" altLang="en-US" sz="11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인사노무관리 전문위원</a:t>
            </a:r>
          </a:p>
          <a:p>
            <a:pPr lvl="0" fontAlgn="base" latinLnBrk="1"/>
            <a:r>
              <a:rPr lang="ko-KR" altLang="en-US" sz="11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서울중소벤처기업청 비즈니스지원단 상담 위원</a:t>
            </a:r>
          </a:p>
          <a:p>
            <a:pPr lvl="0" fontAlgn="base" latinLnBrk="1"/>
            <a:r>
              <a:rPr lang="ko-KR" altLang="en-US" sz="11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경기도 집합건물관리지원단 법률자문위원</a:t>
            </a:r>
          </a:p>
          <a:p>
            <a:pPr lvl="0" fontAlgn="base" latinLnBrk="1"/>
            <a:r>
              <a:rPr lang="ko-KR" altLang="en-US" sz="11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저서 </a:t>
            </a:r>
            <a:r>
              <a:rPr lang="en-US" altLang="ko-KR" sz="11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: </a:t>
            </a:r>
            <a:r>
              <a:rPr lang="ko-KR" altLang="en-US" sz="11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판례와 이슈로 뽑은 인사노무 핵심포인트</a:t>
            </a:r>
            <a:r>
              <a:rPr lang="en-US" altLang="ko-KR" sz="11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</a:t>
            </a:r>
            <a:r>
              <a:rPr lang="ko-KR" altLang="en-US" sz="1100" dirty="0" err="1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경제법륜사</a:t>
            </a:r>
            <a:r>
              <a:rPr lang="en-US" altLang="ko-KR" sz="11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2026)</a:t>
            </a:r>
            <a:endParaRPr lang="ko-KR" altLang="en-US" sz="1100" dirty="0">
              <a:solidFill>
                <a:schemeClr val="tx1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ko-KR" altLang="en-US" sz="11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삼성전자</a:t>
            </a:r>
            <a:r>
              <a:rPr lang="en-US" altLang="ko-KR" sz="11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100" dirty="0" err="1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노루페인트노동조합</a:t>
            </a:r>
            <a:r>
              <a:rPr lang="en-US" altLang="ko-KR" sz="11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100" dirty="0" err="1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삼다수</a:t>
            </a:r>
            <a:r>
              <a:rPr lang="en-US" altLang="ko-KR" sz="11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1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의왕도시공사</a:t>
            </a:r>
            <a:r>
              <a:rPr lang="en-US" altLang="ko-KR" sz="11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100" dirty="0" err="1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부산도시철도운영서비스</a:t>
            </a:r>
            <a:r>
              <a:rPr lang="en-US" altLang="ko-KR" sz="11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100" dirty="0" err="1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대중소</a:t>
            </a:r>
            <a:r>
              <a:rPr lang="ko-KR" altLang="en-US" sz="11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sz="1100" dirty="0" err="1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농어업</a:t>
            </a:r>
            <a:r>
              <a:rPr lang="ko-KR" altLang="en-US" sz="11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협력재단</a:t>
            </a:r>
            <a:r>
              <a:rPr lang="en-US" altLang="ko-KR" sz="11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1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대한민국시도지사협의회 등 기업 및 노동조합 임직원 노무 특강</a:t>
            </a:r>
            <a:endParaRPr lang="en-US" altLang="ko-KR" sz="1100" dirty="0">
              <a:solidFill>
                <a:schemeClr val="tx1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ko-KR" altLang="en-US" sz="1100" dirty="0" err="1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광주하남상공회의소</a:t>
            </a:r>
            <a:r>
              <a:rPr lang="en-US" altLang="ko-KR" sz="11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1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수원상공회의소</a:t>
            </a:r>
            <a:r>
              <a:rPr lang="en-US" altLang="ko-KR" sz="11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1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대전상공회의소</a:t>
            </a:r>
            <a:r>
              <a:rPr lang="en-US" altLang="ko-KR" sz="11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sz="1100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세종상공회의소 등 인사노무 실무 강의</a:t>
            </a: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5B80A039-DFE9-406F-8EF6-FAC928E2503E}"/>
              </a:ext>
            </a:extLst>
          </p:cNvPr>
          <p:cNvSpPr/>
          <p:nvPr/>
        </p:nvSpPr>
        <p:spPr bwMode="auto">
          <a:xfrm>
            <a:off x="640297" y="2952322"/>
            <a:ext cx="1693904" cy="34073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6800" rIns="9144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fontAlgn="base" latinLnBrk="0">
              <a:spcBef>
                <a:spcPct val="50000"/>
              </a:spcBef>
              <a:spcAft>
                <a:spcPct val="0"/>
              </a:spcAft>
            </a:pPr>
            <a:r>
              <a:rPr lang="ko-KR" altLang="en-US" sz="1600" b="1" dirty="0">
                <a:solidFill>
                  <a:schemeClr val="tx1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노 승 민 노무사</a:t>
            </a:r>
            <a:endParaRPr lang="en-US" altLang="ko-KR" sz="1600" b="1" dirty="0">
              <a:solidFill>
                <a:schemeClr val="tx1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pic>
        <p:nvPicPr>
          <p:cNvPr id="15" name="Picture 1">
            <a:extLst>
              <a:ext uri="{FF2B5EF4-FFF2-40B4-BE49-F238E27FC236}">
                <a16:creationId xmlns:a16="http://schemas.microsoft.com/office/drawing/2014/main" id="{5E2CA310-8CC0-4883-61AA-83A10490AD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376772"/>
            <a:ext cx="1069018" cy="14237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880527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1070</TotalTime>
  <Words>391</Words>
  <Application>Microsoft Office PowerPoint</Application>
  <PresentationFormat>화면 슬라이드 쇼(4:3)</PresentationFormat>
  <Paragraphs>76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8" baseType="lpstr">
      <vt:lpstr>함초롬돋움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태진 이</dc:creator>
  <cp:lastModifiedBy>승민 노</cp:lastModifiedBy>
  <cp:revision>81</cp:revision>
  <dcterms:created xsi:type="dcterms:W3CDTF">2021-01-02T03:40:12Z</dcterms:created>
  <dcterms:modified xsi:type="dcterms:W3CDTF">2026-03-11T00:48:35Z</dcterms:modified>
</cp:coreProperties>
</file>